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58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">
          <p15:clr>
            <a:srgbClr val="A4A3A4"/>
          </p15:clr>
        </p15:guide>
        <p15:guide id="2" orient="horz" pos="2981">
          <p15:clr>
            <a:srgbClr val="A4A3A4"/>
          </p15:clr>
        </p15:guide>
        <p15:guide id="3" pos="385">
          <p15:clr>
            <a:srgbClr val="A4A3A4"/>
          </p15:clr>
        </p15:guide>
        <p15:guide id="4" pos="5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2F49"/>
    <a:srgbClr val="FFE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29" autoAdjust="0"/>
    <p:restoredTop sz="94660"/>
  </p:normalViewPr>
  <p:slideViewPr>
    <p:cSldViewPr>
      <p:cViewPr varScale="1">
        <p:scale>
          <a:sx n="134" d="100"/>
          <a:sy n="134" d="100"/>
        </p:scale>
        <p:origin x="450" y="120"/>
      </p:cViewPr>
      <p:guideLst>
        <p:guide orient="horz" pos="259"/>
        <p:guide orient="horz" pos="2981"/>
        <p:guide pos="385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381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71CC5-950C-438A-B23E-B87D9A663BB4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03B86-6683-42FE-9622-A31DAB8B5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07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30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7103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56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566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03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90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33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204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sumki/ryukzaki/ryukzak_link_articul_971701/color_chernyy/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9143999" cy="5143500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C45BF3-2DF9-0F4C-4FCB-BFFDECE41AA4}"/>
              </a:ext>
            </a:extLst>
          </p:cNvPr>
          <p:cNvSpPr/>
          <p:nvPr/>
        </p:nvSpPr>
        <p:spPr>
          <a:xfrm flipV="1"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tx1">
                  <a:alpha val="0"/>
                </a:schemeClr>
              </a:gs>
              <a:gs pos="100000">
                <a:schemeClr val="tx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E8A9C7-1CE7-6303-26E5-8914D30C03AA}"/>
              </a:ext>
            </a:extLst>
          </p:cNvPr>
          <p:cNvSpPr txBox="1"/>
          <p:nvPr/>
        </p:nvSpPr>
        <p:spPr>
          <a:xfrm>
            <a:off x="539552" y="3867894"/>
            <a:ext cx="8374063" cy="94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Montserrat" pitchFamily="50" charset="-52"/>
              </a:rPr>
              <a:t>СПЛАВ ЭНЕРГИИ И ХАРАКТЕРА</a:t>
            </a:r>
            <a:endParaRPr lang="en-US" sz="3600" b="1" dirty="0">
              <a:solidFill>
                <a:schemeClr val="bg1"/>
              </a:solidFill>
              <a:latin typeface="Montserrat" pitchFamily="50" charset="-52"/>
            </a:endParaRPr>
          </a:p>
          <a:p>
            <a:r>
              <a:rPr lang="ru-RU" sz="1880" dirty="0">
                <a:solidFill>
                  <a:schemeClr val="bg1"/>
                </a:solidFill>
                <a:latin typeface="Montserrat Medium" pitchFamily="50" charset="-52"/>
              </a:rPr>
              <a:t>КОРПОРАТИВНЫЙ МЕРЧ ДЛЯ ИНДУСТРИАЛЬНЫХ ГИГАНТОВ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9A42C3-D67B-5928-BE6F-138605C71C7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37882" y="4227937"/>
            <a:ext cx="100570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DECOL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23516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1189" y="4227937"/>
            <a:ext cx="100570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VALLEY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50505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97139" y="1923679"/>
            <a:ext cx="1403835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IMPERIAL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711500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411163"/>
            <a:ext cx="113831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PORTUGAL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39987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«МОНОЛИТ»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Базовая капсула, вдохновленная эстетикой металлов и полезных ископаемых.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Практичные материалы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минималистичный дизайн подчёркивают фундаментальный.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 шеврона.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Кружка: деколь.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Футболка: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BB8F54-78AF-A5AF-68E7-7A8D22C80F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7631" y="956709"/>
            <a:ext cx="604369" cy="5760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F470F5-D63F-11DE-E2CB-D504E990BC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7024" y="2647454"/>
            <a:ext cx="931578" cy="8879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068A5A-EEDB-09E9-A31D-7F4E967A822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4137" y="580054"/>
            <a:ext cx="392871" cy="37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33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790830-7502-97DE-0D8E-9434398D39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511139" y="2355726"/>
            <a:ext cx="996965" cy="54023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ESTORIL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25407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1189" y="4227937"/>
            <a:ext cx="93647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MENTO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7120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343363" y="4227937"/>
            <a:ext cx="93647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RIB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37170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7" y="411163"/>
            <a:ext cx="936477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GYM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16814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«АНТРАЦИТ»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Технологичный сет, отражающий мощь добывающей отрасли.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Сочетание строгих текстур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холодного серого цвета символизирует устойчивость и неисчерпаемую энергию природных ресурсов.</a:t>
            </a: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Сумка: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 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Бутылка для воды: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тампопечать.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10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173EDDC3-EDC2-254C-17F6-D152F590C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7499" y="551091"/>
            <a:ext cx="1368152" cy="864096"/>
          </a:xfrm>
          <a:prstGeom prst="rect">
            <a:avLst/>
          </a:prstGeom>
          <a:noFill/>
        </p:spPr>
      </p:pic>
      <p:pic>
        <p:nvPicPr>
          <p:cNvPr id="11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57B3EB45-7A98-AE0F-2CF7-693EC6402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00000">
            <a:off x="5458767" y="3396374"/>
            <a:ext cx="808035" cy="1523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6932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225F5E-DD85-8AC5-B315-75843368FD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04" t="1150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55977" y="1861768"/>
            <a:ext cx="108049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FORTUNA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50501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1189" y="1390008"/>
            <a:ext cx="129651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ANKARA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351002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131841" y="1059582"/>
            <a:ext cx="1005705" cy="48795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CLICK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46000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727497" y="2192476"/>
            <a:ext cx="97229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NUM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«КОНСТРУКТИВ»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Капсула, подчёркивающая точность инженерной мысли и логику современных производственных процессов.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Набор фокусируется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на функциональности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системности.</a:t>
            </a: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вышивка.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тампопечать.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Футболка: шелкография.</a:t>
            </a:r>
          </a:p>
        </p:txBody>
      </p:sp>
      <p:pic>
        <p:nvPicPr>
          <p:cNvPr id="5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E2AF9AA3-F290-422D-E4B0-272314418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00000">
            <a:off x="4568666" y="551282"/>
            <a:ext cx="932054" cy="864096"/>
          </a:xfrm>
          <a:prstGeom prst="rect">
            <a:avLst/>
          </a:prstGeom>
          <a:noFill/>
        </p:spPr>
      </p:pic>
      <p:pic>
        <p:nvPicPr>
          <p:cNvPr id="6" name="Picture 3" descr="D:\дизайн\Новая папка\49409\pics\shapes2.png">
            <a:extLst>
              <a:ext uri="{FF2B5EF4-FFF2-40B4-BE49-F238E27FC236}">
                <a16:creationId xmlns:a16="http://schemas.microsoft.com/office/drawing/2014/main" id="{D968EF60-33D4-10D1-4A70-039D43E9F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300000">
            <a:off x="7888792" y="2380697"/>
            <a:ext cx="1187624" cy="10917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7846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4870C3-AF36-FFD9-A5C4-4CA5C722DD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34942" y="4227934"/>
            <a:ext cx="993797" cy="51050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КРУЖКА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23520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95268" y="3148161"/>
            <a:ext cx="1005705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WAVE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1189" y="2597139"/>
            <a:ext cx="108049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BOSTON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50506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140647" y="1347615"/>
            <a:ext cx="1151434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STREAM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704020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«ВЕКТОР ПРОЧНОСТИ»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Комплексное решение, транслирующее надёжность и структурность.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разработана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для лидеров отрасли,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где точность машиностроения встречается с масштабом добычи ресурсов.</a:t>
            </a:r>
          </a:p>
          <a:p>
            <a:endParaRPr lang="ru-RU" sz="2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Кружка: сублимация.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 шеврона.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EF306E-347B-7964-D2EC-F06CCCB20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5300000">
            <a:off x="292756" y="459293"/>
            <a:ext cx="1102515" cy="10804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1B3AB9-68E2-DF01-F803-005B291E0F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500000">
            <a:off x="4955791" y="1974615"/>
            <a:ext cx="1427550" cy="121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3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F36CF5-D2CD-C3C8-6D3F-C1BAE9948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442359" y="3583673"/>
            <a:ext cx="107519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BOOSTY 5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37166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21530" y="411511"/>
            <a:ext cx="1584550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BACK TO BLACK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7432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38698" y="4227936"/>
            <a:ext cx="1008486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STELLAR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24728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94064" y="4237660"/>
            <a:ext cx="1469722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TOUCHWRITER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1102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«МЕХАНИКА УСПЕХА»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Функциональная капсула, вдохновленная точностью машиностроения.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Каждый элемент транслирует идею эффективности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профессиональной дисциплины.</a:t>
            </a: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Ежедневник: </a:t>
            </a:r>
          </a:p>
          <a:p>
            <a:r>
              <a:rPr lang="ru-RU" sz="1000" dirty="0">
                <a:latin typeface="Montserrat" pitchFamily="50" charset="-52"/>
              </a:rPr>
              <a:t>тиснение фольгой.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Зонт: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0C711F-5000-826E-15FE-6D733A4561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389" y="1275606"/>
            <a:ext cx="1102515" cy="10804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05A8D7-03A9-E3B3-A96C-26C6A87961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4649" y="1629296"/>
            <a:ext cx="1427550" cy="121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35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23" t="66" b="4090"/>
          <a:stretch/>
        </p:blipFill>
        <p:spPr bwMode="auto">
          <a:xfrm>
            <a:off x="-12700" y="0"/>
            <a:ext cx="9156699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292704" y="1455453"/>
            <a:ext cx="1140417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DISCOVER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22100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2242" y="411163"/>
            <a:ext cx="100811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GO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16805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90681" y="511390"/>
            <a:ext cx="100811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SOLAS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24744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123728" y="4219573"/>
            <a:ext cx="1018166" cy="512417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N9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22809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042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«ЭНЕРГИЯ БАЗЫ»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Подборка, символизирующая устойчивость и потенциал добывающих отраслей.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транслируют уверенность и готовность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 работе в любых условиях, формируя образ надёжного промышленного партнёра.</a:t>
            </a: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Ежедневник: </a:t>
            </a:r>
          </a:p>
          <a:p>
            <a:r>
              <a:rPr lang="ru-RU" sz="1000" dirty="0" err="1">
                <a:latin typeface="Montserrat" pitchFamily="50" charset="-52"/>
              </a:rPr>
              <a:t>блинтовое</a:t>
            </a:r>
            <a:r>
              <a:rPr lang="ru-RU" sz="1000" dirty="0">
                <a:latin typeface="Montserrat" pitchFamily="50" charset="-52"/>
              </a:rPr>
              <a:t> тиснение.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</a:t>
            </a:r>
          </a:p>
          <a:p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,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ПВХ-</a:t>
            </a:r>
            <a:r>
              <a:rPr lang="ru-RU" sz="1000" dirty="0" err="1">
                <a:latin typeface="Montserrat" pitchFamily="50" charset="-52"/>
              </a:rPr>
              <a:t>пуллер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3074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700000">
            <a:off x="4968057" y="558397"/>
            <a:ext cx="1368152" cy="864096"/>
          </a:xfrm>
          <a:prstGeom prst="rect">
            <a:avLst/>
          </a:prstGeom>
          <a:noFill/>
        </p:spPr>
      </p:pic>
      <p:pic>
        <p:nvPicPr>
          <p:cNvPr id="14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00000">
            <a:off x="368019" y="1879613"/>
            <a:ext cx="808035" cy="1523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2682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>
            <a:extLst>
              <a:ext uri="{FF2B5EF4-FFF2-40B4-BE49-F238E27FC236}">
                <a16:creationId xmlns:a16="http://schemas.microsoft.com/office/drawing/2014/main" id="{C2BFA9E4-B4A1-0690-2A7A-FBBDBD1A1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9143999" cy="5143500"/>
          </a:xfrm>
          <a:prstGeom prst="rect">
            <a:avLst/>
          </a:prstGeom>
          <a:noFill/>
        </p:spPr>
      </p:pic>
      <p:pic>
        <p:nvPicPr>
          <p:cNvPr id="21" name="Picture 4" descr="D:\дизайн\Новая папка\49409\pics\shapes1.png">
            <a:extLst>
              <a:ext uri="{FF2B5EF4-FFF2-40B4-BE49-F238E27FC236}">
                <a16:creationId xmlns:a16="http://schemas.microsoft.com/office/drawing/2014/main" id="{36CC1AB4-E109-BC66-9239-677A3571A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923678"/>
            <a:ext cx="864468" cy="864096"/>
          </a:xfrm>
          <a:prstGeom prst="rect">
            <a:avLst/>
          </a:prstGeom>
          <a:noFill/>
        </p:spPr>
      </p:pic>
      <p:pic>
        <p:nvPicPr>
          <p:cNvPr id="23" name="Picture 4" descr="D:\дизайн\Новая папка\49409\pics\shapes1.png">
            <a:extLst>
              <a:ext uri="{FF2B5EF4-FFF2-40B4-BE49-F238E27FC236}">
                <a16:creationId xmlns:a16="http://schemas.microsoft.com/office/drawing/2014/main" id="{23E89E54-6DBC-DEA5-0D8C-26D321806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1526" y="623381"/>
            <a:ext cx="432048" cy="432048"/>
          </a:xfrm>
          <a:prstGeom prst="rect">
            <a:avLst/>
          </a:prstGeom>
          <a:noFill/>
        </p:spPr>
      </p:pic>
      <p:pic>
        <p:nvPicPr>
          <p:cNvPr id="11" name="Picture 2" descr="D:\дизайн\Новая папка\49409\pics\logo_hg_plain.png">
            <a:extLst>
              <a:ext uri="{FF2B5EF4-FFF2-40B4-BE49-F238E27FC236}">
                <a16:creationId xmlns:a16="http://schemas.microsoft.com/office/drawing/2014/main" id="{E75100A9-6A0E-4F4C-F3C7-96666E5B4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25" name="Скругленный прямоугольник 20">
            <a:hlinkClick r:id="rId6"/>
            <a:extLst>
              <a:ext uri="{FF2B5EF4-FFF2-40B4-BE49-F238E27FC236}">
                <a16:creationId xmlns:a16="http://schemas.microsoft.com/office/drawing/2014/main" id="{C848CF85-2C1F-61D4-48CE-E95A3409BBA0}"/>
              </a:ext>
            </a:extLst>
          </p:cNvPr>
          <p:cNvSpPr/>
          <p:nvPr/>
        </p:nvSpPr>
        <p:spPr>
          <a:xfrm>
            <a:off x="611186" y="420837"/>
            <a:ext cx="3672781" cy="121446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lvl="0"/>
            <a:r>
              <a:rPr lang="ru-RU" sz="188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ВЫБИРАЙТЕ </a:t>
            </a:r>
            <a:br>
              <a:rPr lang="ru-RU" sz="188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</a:br>
            <a:r>
              <a:rPr lang="ru-RU" sz="188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БОЛЬШЕ ПОДАРКОВ</a:t>
            </a:r>
          </a:p>
        </p:txBody>
      </p:sp>
      <p:pic>
        <p:nvPicPr>
          <p:cNvPr id="22" name="Picture 4" descr="D:\дизайн\Новая папка\49409\pics\shapes1.png">
            <a:extLst>
              <a:ext uri="{FF2B5EF4-FFF2-40B4-BE49-F238E27FC236}">
                <a16:creationId xmlns:a16="http://schemas.microsoft.com/office/drawing/2014/main" id="{27D80451-BFDB-87DC-A3EF-46793B3A7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3221870"/>
            <a:ext cx="1224136" cy="1224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дизайн\Новая папка\49409\pics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79" b="6279"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95486"/>
            <a:ext cx="2520280" cy="1368152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611188" y="411163"/>
            <a:ext cx="1008484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FUNKY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21209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31430" y="4227934"/>
            <a:ext cx="1800200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БРЕЛОК-РУЛЕТКА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7305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51920" y="843559"/>
            <a:ext cx="1008484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SNAKE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19603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27984" y="4227934"/>
            <a:ext cx="971972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HENRY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5804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«МАСТЕРСТВО </a:t>
            </a:r>
          </a:p>
          <a:p>
            <a:r>
              <a:rPr lang="ru-RU" sz="1600" b="1" dirty="0">
                <a:latin typeface="Montserrat" pitchFamily="50" charset="-52"/>
              </a:rPr>
              <a:t>В ДЕТАЛЯХ»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Закалено временем. Проверено делом.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Акцент на премиальном металле и долговечности.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 и ручка: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Рулетка: </a:t>
            </a:r>
            <a:r>
              <a:rPr lang="ru-RU" sz="1000" dirty="0" err="1">
                <a:latin typeface="Montserrat" pitchFamily="50" charset="-52"/>
              </a:rPr>
              <a:t>тампопечать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дизайн\Новая папка\49409\pics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1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411163"/>
            <a:ext cx="1436110" cy="1203598"/>
          </a:xfrm>
          <a:prstGeom prst="rect">
            <a:avLst/>
          </a:prstGeom>
          <a:noFill/>
        </p:spPr>
      </p:pic>
      <p:pic>
        <p:nvPicPr>
          <p:cNvPr id="13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083918"/>
            <a:ext cx="932054" cy="864096"/>
          </a:xfrm>
          <a:prstGeom prst="rect">
            <a:avLst/>
          </a:prstGeom>
          <a:noFill/>
        </p:spPr>
      </p:pic>
      <p:pic>
        <p:nvPicPr>
          <p:cNvPr id="2051" name="Picture 3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360" y="2283718"/>
            <a:ext cx="1187624" cy="1091746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3131840" y="2067694"/>
            <a:ext cx="1872208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LIBERTY SANDWICH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25435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691680" y="1347614"/>
            <a:ext cx="100406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FLASH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37178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85900" y="4227935"/>
            <a:ext cx="1080120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BOMBER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349579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411163"/>
            <a:ext cx="100811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FLOCK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33100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«ЭНЕРГИЯ НЕДР»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Свет и энергия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каждой тонне.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Акцент на автономности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безопасности.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Универсальный аккумулятор: гравировка (вскрывает подсветку).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Нож складной: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en-US" sz="1000" dirty="0">
                <a:latin typeface="Montserrat" pitchFamily="50" charset="-52"/>
              </a:rPr>
              <a:t>3D</a:t>
            </a:r>
            <a:r>
              <a:rPr lang="ru-RU" sz="1000" dirty="0">
                <a:latin typeface="Montserrat" pitchFamily="50" charset="-52"/>
              </a:rPr>
              <a:t>-вышивка.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1188" y="4227934"/>
            <a:ext cx="1512540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FACTOR BLACK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40394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131840" y="411163"/>
            <a:ext cx="1008484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PULSE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39001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55976" y="4227934"/>
            <a:ext cx="936104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LED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19341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331640" y="1203599"/>
            <a:ext cx="936476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LUMA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19732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0425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«ИНЖЕНЕРНАЯ МЫСЛЬ»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Точность в расчётах. Надёжность в деталях.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Технологичный </a:t>
            </a:r>
            <a:r>
              <a:rPr lang="ru-RU" sz="1000" dirty="0" err="1">
                <a:latin typeface="Montserrat" pitchFamily="50" charset="-52"/>
              </a:rPr>
              <a:t>мерч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Чехол для карт: тиснение серебряной фольгой.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Беспроводная мышь: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en-US" sz="1000" dirty="0">
                <a:latin typeface="Montserrat" pitchFamily="50" charset="-52"/>
              </a:rPr>
              <a:t>Flash-</a:t>
            </a:r>
            <a:r>
              <a:rPr lang="ru-RU" sz="1000" dirty="0">
                <a:latin typeface="Montserrat" pitchFamily="50" charset="-52"/>
              </a:rPr>
              <a:t>карта: гравировка.</a:t>
            </a:r>
          </a:p>
        </p:txBody>
      </p:sp>
      <p:pic>
        <p:nvPicPr>
          <p:cNvPr id="3074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11163"/>
            <a:ext cx="1368152" cy="864096"/>
          </a:xfrm>
          <a:prstGeom prst="rect">
            <a:avLst/>
          </a:prstGeom>
          <a:noFill/>
        </p:spPr>
      </p:pic>
      <p:pic>
        <p:nvPicPr>
          <p:cNvPr id="14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00000">
            <a:off x="5403469" y="994177"/>
            <a:ext cx="808035" cy="15235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65" t="1674" b="5291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1188" y="411163"/>
            <a:ext cx="1368524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ANTARES 260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52100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13573" y="3724225"/>
            <a:ext cx="1189013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REGENT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711380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413573" y="411164"/>
            <a:ext cx="1189013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WARM 210T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744002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4221908"/>
            <a:ext cx="118901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BREEZE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50504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</a:t>
            </a:r>
            <a:r>
              <a:rPr lang="en-US" sz="1600" b="1" dirty="0">
                <a:latin typeface="Montserrat" pitchFamily="50" charset="-52"/>
              </a:rPr>
              <a:t>PRO-</a:t>
            </a:r>
            <a:r>
              <a:rPr lang="ru-RU" sz="1600" b="1" dirty="0">
                <a:latin typeface="Montserrat" pitchFamily="50" charset="-52"/>
              </a:rPr>
              <a:t>ТЕКСТИЛЬ»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Команда,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которая двигает горы.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Комфорт и корпоративный стиль на любой площадке.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374190-32B5-C442-CA81-E63EC48309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4332" y="2382956"/>
            <a:ext cx="1043608" cy="7953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2869A5-5405-397B-C9A0-449238D12C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862" y="1470744"/>
            <a:ext cx="1043608" cy="9816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46CAC2-AAC2-C51C-CADC-6C40442D5F2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328" y="2934021"/>
            <a:ext cx="1728564" cy="64584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876624" y="4227934"/>
            <a:ext cx="1039192" cy="511870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MUSE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24745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24028" y="3435499"/>
            <a:ext cx="100811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FORCE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40301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1186" y="420837"/>
            <a:ext cx="1008485" cy="494727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LINK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971701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12443" y="1779662"/>
            <a:ext cx="1003573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THERMO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3517</a:t>
            </a:r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_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p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«ЖЕЛЕЗНЫЙ СТАТУС»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Статус, отлитый в металле. Масштаб идей и прочность отношений.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Фокус на технологичности, эксклюзивности и эстетике тяжелого металла.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4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 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Ежедневник: УФ-лак.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0C711F-5000-826E-15FE-6D733A4561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1794" y="411163"/>
            <a:ext cx="1102515" cy="10804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05A8D7-03A9-E3B3-A96C-26C6A87961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476946"/>
            <a:ext cx="1427550" cy="12148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3999" cy="5143499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50281" y="1203598"/>
            <a:ext cx="103919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BLOCK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33900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32042" y="4227934"/>
            <a:ext cx="985064" cy="48912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WATER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40315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999401" y="1972543"/>
            <a:ext cx="931578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N17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38017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411163"/>
            <a:ext cx="931579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ECO 116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16102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«ЧИСТАЯ ЭНЕРГИЯ»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Будущее отрасли —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балансе с природой.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с эко-посылом, демонстрирующая ответственность современной промышленности.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Шоппер: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Скетчбук</a:t>
            </a:r>
            <a:r>
              <a:rPr lang="ru-RU" sz="1000" dirty="0">
                <a:latin typeface="Montserrat" pitchFamily="50" charset="-52"/>
              </a:rPr>
              <a:t>: </a:t>
            </a:r>
            <a:r>
              <a:rPr lang="ru-RU" sz="1000" dirty="0" err="1">
                <a:latin typeface="Montserrat" pitchFamily="50" charset="-52"/>
              </a:rPr>
              <a:t>шелкотрафарет</a:t>
            </a:r>
            <a:r>
              <a:rPr lang="ru-RU" sz="1000" dirty="0">
                <a:latin typeface="Montserrat" pitchFamily="50" charset="-52"/>
              </a:rPr>
              <a:t>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один цвет (золото).</a:t>
            </a:r>
            <a:endParaRPr lang="en-US" sz="1000" dirty="0">
              <a:latin typeface="Montserrat" pitchFamily="50" charset="-52"/>
            </a:endParaRPr>
          </a:p>
          <a:p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Бутылка для воды: круговая УФ-печать.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CB1A83-C9CA-7982-7149-1AEF57BC07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7209" y="3219822"/>
            <a:ext cx="604369" cy="5760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E2FC32-983A-AB9A-B113-2A5CC2072E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4936" y="184192"/>
            <a:ext cx="931578" cy="8879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E35300-FD3D-1AE8-1467-F3E1498232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7105" y="1031892"/>
            <a:ext cx="392871" cy="37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0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74" b="4874"/>
          <a:stretch/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43129" y="4231633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STRIPE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40005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43130" y="414859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PURE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196358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633573" y="3907423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THIAM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345457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1563640"/>
            <a:ext cx="100848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SHINE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199013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«ГЛУБИНА РЕСУРСА»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Сверхпрочные материалы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эргономичный дизайн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для продуктивной работы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суровых условиях добычи.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Масштаб и мощь добывающей отрасли через тактильные материалы.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Нож: гравировка.</a:t>
            </a:r>
          </a:p>
        </p:txBody>
      </p:sp>
      <p:pic>
        <p:nvPicPr>
          <p:cNvPr id="2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1DBE16DB-8492-CA87-B09E-6997C3148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00000">
            <a:off x="5018665" y="2027985"/>
            <a:ext cx="1368152" cy="864096"/>
          </a:xfrm>
          <a:prstGeom prst="rect">
            <a:avLst/>
          </a:prstGeom>
          <a:noFill/>
        </p:spPr>
      </p:pic>
      <p:pic>
        <p:nvPicPr>
          <p:cNvPr id="3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3252A639-E7E2-DEE5-BC69-5B8369535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00000">
            <a:off x="8199958" y="2676434"/>
            <a:ext cx="808035" cy="1523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5676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94287" y="4227935"/>
            <a:ext cx="984067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TUBE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19334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1189" y="414859"/>
            <a:ext cx="1008484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SAFE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219781" y="4011910"/>
            <a:ext cx="984067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NEO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40403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491509" y="953846"/>
            <a:ext cx="100848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CARBON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33502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7626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«КОД ПРОГРЕССА»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Мерч для проектировщиков будущего и ценителей безупречного исполнения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каждой детали.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Для тех, кто проектирует сложные механизмы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управляет цифровым производством.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гравировка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с подсветкой.</a:t>
            </a:r>
          </a:p>
        </p:txBody>
      </p:sp>
      <p:pic>
        <p:nvPicPr>
          <p:cNvPr id="2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E81F64A6-4E43-1BC4-EA5B-757E6EC02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700000">
            <a:off x="7936434" y="2548842"/>
            <a:ext cx="1436110" cy="1203598"/>
          </a:xfrm>
          <a:prstGeom prst="rect">
            <a:avLst/>
          </a:prstGeom>
          <a:noFill/>
        </p:spPr>
      </p:pic>
      <p:pic>
        <p:nvPicPr>
          <p:cNvPr id="3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FB882F76-1F7C-FD0B-6706-BB307F564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000000">
            <a:off x="666851" y="3792989"/>
            <a:ext cx="932054" cy="864096"/>
          </a:xfrm>
          <a:prstGeom prst="rect">
            <a:avLst/>
          </a:prstGeom>
          <a:noFill/>
        </p:spPr>
      </p:pic>
      <p:pic>
        <p:nvPicPr>
          <p:cNvPr id="4" name="Picture 3" descr="D:\дизайн\Новая папка\49409\pics\shapes2.png">
            <a:extLst>
              <a:ext uri="{FF2B5EF4-FFF2-40B4-BE49-F238E27FC236}">
                <a16:creationId xmlns:a16="http://schemas.microsoft.com/office/drawing/2014/main" id="{F9578E64-9F6F-EDD2-919B-F44C38694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100000">
            <a:off x="5216116" y="1103564"/>
            <a:ext cx="1187624" cy="10917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0461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1985</TotalTime>
  <Words>869</Words>
  <Application>Microsoft Office PowerPoint</Application>
  <PresentationFormat>Экран (16:9)</PresentationFormat>
  <Paragraphs>367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Montserrat</vt:lpstr>
      <vt:lpstr>Montserrat 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Сплав энергии и характера</dc:title>
  <dc:subject>Металлургия, добыча, обработка, машиностроение, угольная отрасль</dc:subject>
  <dc:creator>s1n</dc:creator>
  <cp:keywords>мерч, подарки, сувениры</cp:keywords>
  <cp:lastModifiedBy>s1n gularis</cp:lastModifiedBy>
  <cp:revision>64</cp:revision>
  <dcterms:created xsi:type="dcterms:W3CDTF">2026-02-11T08:11:34Z</dcterms:created>
  <dcterms:modified xsi:type="dcterms:W3CDTF">2026-02-27T11:43:21Z</dcterms:modified>
</cp:coreProperties>
</file>